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5"/>
  </p:notesMasterIdLst>
  <p:handoutMasterIdLst>
    <p:handoutMasterId r:id="rId26"/>
  </p:handoutMasterIdLst>
  <p:sldIdLst>
    <p:sldId id="271" r:id="rId8"/>
    <p:sldId id="263" r:id="rId9"/>
    <p:sldId id="266" r:id="rId10"/>
    <p:sldId id="272" r:id="rId11"/>
    <p:sldId id="259" r:id="rId12"/>
    <p:sldId id="269" r:id="rId13"/>
    <p:sldId id="270" r:id="rId14"/>
    <p:sldId id="273" r:id="rId15"/>
    <p:sldId id="261" r:id="rId16"/>
    <p:sldId id="267" r:id="rId17"/>
    <p:sldId id="274" r:id="rId18"/>
    <p:sldId id="275" r:id="rId19"/>
    <p:sldId id="276" r:id="rId20"/>
    <p:sldId id="278" r:id="rId21"/>
    <p:sldId id="277"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63"/>
            <p14:sldId id="266"/>
            <p14:sldId id="272"/>
            <p14:sldId id="259"/>
            <p14:sldId id="269"/>
            <p14:sldId id="270"/>
          </p14:sldIdLst>
        </p14:section>
        <p14:section name="The session" id="{9BCE8471-468A-4538-82B3-E4E62B0A593E}">
          <p14:sldIdLst>
            <p14:sldId id="273"/>
            <p14:sldId id="261"/>
            <p14:sldId id="267"/>
            <p14:sldId id="274"/>
            <p14:sldId id="275"/>
            <p14:sldId id="276"/>
            <p14:sldId id="278"/>
            <p14:sldId id="277"/>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78692" autoAdjust="0"/>
  </p:normalViewPr>
  <p:slideViewPr>
    <p:cSldViewPr snapToGrid="0">
      <p:cViewPr>
        <p:scale>
          <a:sx n="75" d="100"/>
          <a:sy n="75" d="100"/>
        </p:scale>
        <p:origin x="2061" y="102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25/06/2024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25/06/2024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6.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164599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DSL</a:t>
            </a:r>
          </a:p>
          <a:p>
            <a:pPr marL="171450" indent="-171450">
              <a:buFontTx/>
              <a:buChar char="-"/>
            </a:pPr>
            <a:r>
              <a:rPr lang="en-GB" b="0" i="0" dirty="0">
                <a:solidFill>
                  <a:srgbClr val="202122"/>
                </a:solidFill>
                <a:effectLst/>
                <a:highlight>
                  <a:srgbClr val="FFFFFF"/>
                </a:highlight>
                <a:latin typeface="Arial" panose="020B0604020202020204" pitchFamily="34" charset="0"/>
              </a:rPr>
              <a:t>specialized to a particular application domain</a:t>
            </a:r>
          </a:p>
          <a:p>
            <a:pPr marL="171450" indent="-171450">
              <a:buFontTx/>
              <a:buChar char="-"/>
            </a:pPr>
            <a:r>
              <a:rPr lang="en-GB" b="0" i="0" dirty="0">
                <a:solidFill>
                  <a:srgbClr val="202122"/>
                </a:solidFill>
                <a:effectLst/>
                <a:highlight>
                  <a:srgbClr val="FFFFFF"/>
                </a:highlight>
                <a:latin typeface="Arial" panose="020B0604020202020204" pitchFamily="34" charset="0"/>
              </a:rPr>
              <a:t>Higher level of abstraction</a:t>
            </a:r>
            <a:endParaRPr lang="en-GB" dirty="0"/>
          </a:p>
          <a:p>
            <a:pPr marL="171450" indent="-171450">
              <a:buFontTx/>
              <a:buChar char="-"/>
            </a:pPr>
            <a:r>
              <a:rPr lang="en-GB" b="0" i="0" dirty="0">
                <a:solidFill>
                  <a:srgbClr val="202122"/>
                </a:solidFill>
                <a:effectLst/>
                <a:highlight>
                  <a:srgbClr val="FFFFFF"/>
                </a:highlight>
                <a:latin typeface="Arial" panose="020B0604020202020204" pitchFamily="34" charset="0"/>
              </a:rPr>
              <a:t>HTML is also a DSL</a:t>
            </a:r>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138009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Conditionals – output certain HTML depending on the conditions, if this is true add another table</a:t>
            </a:r>
          </a:p>
          <a:p>
            <a:pPr marL="171450" indent="-171450">
              <a:buFontTx/>
              <a:buChar char="-"/>
            </a:pPr>
            <a:r>
              <a:rPr lang="en-GB" dirty="0"/>
              <a:t>Loops – duplicate html elements with sight differences, passed in from what you’re looping over</a:t>
            </a:r>
          </a:p>
          <a:p>
            <a:pPr marL="171450" indent="-171450">
              <a:buFontTx/>
              <a:buChar char="-"/>
            </a:pPr>
            <a:endParaRPr lang="en-GB" dirty="0"/>
          </a:p>
          <a:p>
            <a:pPr marL="0" indent="0">
              <a:buFontTx/>
              <a:buNone/>
            </a:pPr>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4073869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859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b="1" dirty="0">
              <a:solidFill>
                <a:srgbClr val="346296"/>
              </a:solidFill>
            </a:endParaRP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702" r:id="rId11"/>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mailto:jpomfret7@gmail.com" TargetMode="External"/><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hyperlink" Target="mailto:jpomfret7@gmail.com"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6043469" y="630077"/>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Platform Engineer</a:t>
            </a:r>
          </a:p>
          <a:p>
            <a:r>
              <a:rPr lang="en-US" dirty="0"/>
              <a:t>Open Source Contributor</a:t>
            </a:r>
          </a:p>
          <a:p>
            <a:r>
              <a:rPr lang="en-US" dirty="0"/>
              <a:t>Passionate about SQL Server, PowerShell &amp; Proper Football</a:t>
            </a:r>
          </a:p>
          <a:p>
            <a:endParaRPr lang="en-US" dirty="0"/>
          </a:p>
          <a:p>
            <a:r>
              <a:rPr lang="en-US" dirty="0">
                <a:hlinkClick r:id="rId3"/>
              </a:rPr>
              <a:t>jpomfret7@gmail.com</a:t>
            </a:r>
            <a:endParaRPr lang="en-US" dirty="0"/>
          </a:p>
          <a:p>
            <a:r>
              <a:rPr lang="en-US" dirty="0"/>
              <a:t>linkedin.com/in/</a:t>
            </a:r>
            <a:r>
              <a:rPr lang="en-US" dirty="0" err="1"/>
              <a:t>jpomfret</a:t>
            </a:r>
            <a:r>
              <a:rPr lang="en-US" dirty="0"/>
              <a:t>/</a:t>
            </a:r>
          </a:p>
          <a:p>
            <a:pPr marL="0" indent="0">
              <a:buNone/>
            </a:pPr>
            <a:endParaRPr lang="en-US" dirty="0"/>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527" y="460085"/>
            <a:ext cx="3008627" cy="3192476"/>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fontScale="90000"/>
          </a:bodyPr>
          <a:lstStyle/>
          <a:p>
            <a:r>
              <a:rPr lang="en-GB" sz="6600" dirty="0">
                <a:solidFill>
                  <a:srgbClr val="346296"/>
                </a:solidFill>
                <a:latin typeface="+mn-lt"/>
                <a:ea typeface="+mn-ea"/>
                <a:cs typeface="+mn-cs"/>
              </a:rPr>
              <a:t>Jess Pomfret</a:t>
            </a:r>
            <a:br>
              <a:rPr lang="en-GB" sz="6600" dirty="0">
                <a:solidFill>
                  <a:srgbClr val="346296"/>
                </a:solidFill>
                <a:latin typeface="+mn-lt"/>
                <a:ea typeface="+mn-ea"/>
                <a:cs typeface="+mn-cs"/>
              </a:rPr>
            </a:br>
            <a:r>
              <a:rPr lang="en-GB" sz="2700" dirty="0">
                <a:solidFill>
                  <a:srgbClr val="346296"/>
                </a:solidFill>
                <a:latin typeface="+mn-lt"/>
                <a:ea typeface="+mn-ea"/>
                <a:cs typeface="+mn-cs"/>
              </a:rPr>
              <a:t>(she/her)</a:t>
            </a:r>
            <a:endParaRPr lang="en-DE" sz="6600" dirty="0">
              <a:solidFill>
                <a:srgbClr val="346296"/>
              </a:solidFill>
              <a:latin typeface="+mn-lt"/>
              <a:ea typeface="+mn-ea"/>
              <a:cs typeface="+mn-cs"/>
            </a:endParaRPr>
          </a:p>
        </p:txBody>
      </p:sp>
      <p:pic>
        <p:nvPicPr>
          <p:cNvPr id="3" name="Picture 2" descr="Icon&#10;&#10;Description automatically generated">
            <a:extLst>
              <a:ext uri="{FF2B5EF4-FFF2-40B4-BE49-F238E27FC236}">
                <a16:creationId xmlns:a16="http://schemas.microsoft.com/office/drawing/2014/main" id="{899A0277-DE38-B945-1A0E-72A27AB06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922" y="4022695"/>
            <a:ext cx="983849" cy="972274"/>
          </a:xfrm>
          <a:prstGeom prst="rect">
            <a:avLst/>
          </a:prstGeom>
        </p:spPr>
      </p:pic>
      <p:pic>
        <p:nvPicPr>
          <p:cNvPr id="4" name="Picture 3" descr="A close up of a sign&#10;&#10;Description automatically generated">
            <a:extLst>
              <a:ext uri="{FF2B5EF4-FFF2-40B4-BE49-F238E27FC236}">
                <a16:creationId xmlns:a16="http://schemas.microsoft.com/office/drawing/2014/main" id="{10271C60-6D44-F827-F2FE-F137FC1B5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650" y="4132898"/>
            <a:ext cx="1183252" cy="1873483"/>
          </a:xfrm>
          <a:prstGeom prst="rect">
            <a:avLst/>
          </a:prstGeom>
        </p:spPr>
      </p:pic>
      <p:pic>
        <p:nvPicPr>
          <p:cNvPr id="6" name="Picture 5" descr="dbatools">
            <a:extLst>
              <a:ext uri="{FF2B5EF4-FFF2-40B4-BE49-F238E27FC236}">
                <a16:creationId xmlns:a16="http://schemas.microsoft.com/office/drawing/2014/main" id="{B63DF7AB-9BBB-1CB5-8F2C-5B519EB040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2902" y="4994969"/>
            <a:ext cx="1297888" cy="1297888"/>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CB35-1BD4-A2E9-853C-04A211B82661}"/>
              </a:ext>
            </a:extLst>
          </p:cNvPr>
          <p:cNvSpPr>
            <a:spLocks noGrp="1"/>
          </p:cNvSpPr>
          <p:nvPr>
            <p:ph type="title"/>
          </p:nvPr>
        </p:nvSpPr>
        <p:spPr/>
        <p:txBody>
          <a:bodyPr>
            <a:normAutofit/>
          </a:bodyPr>
          <a:lstStyle/>
          <a:p>
            <a:r>
              <a:rPr lang="en-GB" sz="3100" dirty="0"/>
              <a:t>Get-Process | </a:t>
            </a:r>
            <a:r>
              <a:rPr lang="en-GB" sz="3100" dirty="0" err="1"/>
              <a:t>ConvertTo</a:t>
            </a:r>
            <a:r>
              <a:rPr lang="en-GB" sz="3100" dirty="0"/>
              <a:t>-Html | Out-File .\processes.html</a:t>
            </a:r>
            <a:r>
              <a:rPr lang="en-GB" dirty="0"/>
              <a:t> </a:t>
            </a:r>
          </a:p>
        </p:txBody>
      </p:sp>
      <p:sp>
        <p:nvSpPr>
          <p:cNvPr id="3" name="Content Placeholder 2">
            <a:extLst>
              <a:ext uri="{FF2B5EF4-FFF2-40B4-BE49-F238E27FC236}">
                <a16:creationId xmlns:a16="http://schemas.microsoft.com/office/drawing/2014/main" id="{C2D558AB-E5A3-E7AA-F3CB-95C7FDFD1CB3}"/>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47B40CC6-FE3D-97E0-09BE-166B451557D8}"/>
              </a:ext>
            </a:extLst>
          </p:cNvPr>
          <p:cNvPicPr>
            <a:picLocks noChangeAspect="1"/>
          </p:cNvPicPr>
          <p:nvPr/>
        </p:nvPicPr>
        <p:blipFill>
          <a:blip r:embed="rId2"/>
          <a:stretch>
            <a:fillRect/>
          </a:stretch>
        </p:blipFill>
        <p:spPr>
          <a:xfrm>
            <a:off x="838200" y="6858000"/>
            <a:ext cx="10138348" cy="5201060"/>
          </a:xfrm>
          <a:prstGeom prst="rect">
            <a:avLst/>
          </a:prstGeom>
        </p:spPr>
      </p:pic>
    </p:spTree>
    <p:extLst>
      <p:ext uri="{BB962C8B-B14F-4D97-AF65-F5344CB8AC3E}">
        <p14:creationId xmlns:p14="http://schemas.microsoft.com/office/powerpoint/2010/main" val="36999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20417E-17 3.7037E-6 L 0.00013 -0.75834 " pathEditMode="relative" rAng="0" ptsTypes="AA">
                                      <p:cBhvr>
                                        <p:cTn id="6" dur="2000" fill="hold"/>
                                        <p:tgtEl>
                                          <p:spTgt spid="5"/>
                                        </p:tgtEl>
                                        <p:attrNameLst>
                                          <p:attrName>ppt_x</p:attrName>
                                          <p:attrName>ppt_y</p:attrName>
                                        </p:attrNameLst>
                                      </p:cBhvr>
                                      <p:rCtr x="0" y="-379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normAutofit fontScale="90000"/>
          </a:bodyPr>
          <a:lstStyle/>
          <a:p>
            <a:pPr algn="ctr"/>
            <a:r>
              <a:rPr lang="en-GB" sz="6000" b="1" dirty="0">
                <a:solidFill>
                  <a:srgbClr val="346296"/>
                </a:solidFill>
                <a:latin typeface="+mn-lt"/>
              </a:rPr>
              <a:t>Creating </a:t>
            </a:r>
            <a:r>
              <a:rPr lang="en-GB" sz="6000" dirty="0">
                <a:solidFill>
                  <a:schemeClr val="accent6"/>
                </a:solidFill>
                <a:latin typeface="+mn-lt"/>
              </a:rPr>
              <a:t>                   </a:t>
            </a:r>
            <a:r>
              <a:rPr lang="en-GB" sz="6000" b="1" dirty="0">
                <a:solidFill>
                  <a:srgbClr val="346296"/>
                </a:solidFill>
                <a:latin typeface="+mn-lt"/>
              </a:rPr>
              <a:t> reports with the PSHTML module</a:t>
            </a:r>
          </a:p>
        </p:txBody>
      </p:sp>
      <p:sp>
        <p:nvSpPr>
          <p:cNvPr id="5" name="TextBox 4">
            <a:extLst>
              <a:ext uri="{FF2B5EF4-FFF2-40B4-BE49-F238E27FC236}">
                <a16:creationId xmlns:a16="http://schemas.microsoft.com/office/drawing/2014/main" id="{F02CDBB7-1C92-AF52-46A1-0966878485F2}"/>
              </a:ext>
            </a:extLst>
          </p:cNvPr>
          <p:cNvSpPr txBox="1"/>
          <p:nvPr/>
        </p:nvSpPr>
        <p:spPr>
          <a:xfrm>
            <a:off x="3320141" y="2354924"/>
            <a:ext cx="3505201" cy="923330"/>
          </a:xfrm>
          <a:prstGeom prst="rect">
            <a:avLst/>
          </a:prstGeom>
          <a:noFill/>
        </p:spPr>
        <p:txBody>
          <a:bodyPr wrap="square">
            <a:spAutoFit/>
          </a:bodyPr>
          <a:lstStyle/>
          <a:p>
            <a:r>
              <a:rPr lang="en-GB" sz="5400" b="1" dirty="0">
                <a:solidFill>
                  <a:schemeClr val="accent6"/>
                </a:solidFill>
                <a:latin typeface="+mn-lt"/>
              </a:rPr>
              <a:t>BEAUTIFUL</a:t>
            </a:r>
            <a:endParaRPr lang="en-GB" sz="5400" b="1" dirty="0"/>
          </a:p>
        </p:txBody>
      </p:sp>
    </p:spTree>
    <p:extLst>
      <p:ext uri="{BB962C8B-B14F-4D97-AF65-F5344CB8AC3E}">
        <p14:creationId xmlns:p14="http://schemas.microsoft.com/office/powerpoint/2010/main" val="31242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dirty="0"/>
              <a:t>PSHTML</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a:bodyPr>
          <a:lstStyle/>
          <a:p>
            <a:r>
              <a:rPr lang="en-GB" dirty="0"/>
              <a:t>Community Module by Stéphane van Gulick</a:t>
            </a:r>
          </a:p>
          <a:p>
            <a:r>
              <a:rPr lang="en-GB" dirty="0"/>
              <a:t>Cross Platform</a:t>
            </a:r>
          </a:p>
          <a:p>
            <a:endParaRPr lang="en-GB" dirty="0"/>
          </a:p>
          <a:p>
            <a:r>
              <a:rPr lang="en-GB" dirty="0"/>
              <a:t>DSL – Domain Specific Language</a:t>
            </a:r>
          </a:p>
          <a:p>
            <a:endParaRPr lang="en-GB" dirty="0"/>
          </a:p>
          <a:p>
            <a:r>
              <a:rPr lang="en-GB" dirty="0"/>
              <a:t>Renders HTML using PowerShell</a:t>
            </a:r>
          </a:p>
        </p:txBody>
      </p:sp>
    </p:spTree>
    <p:extLst>
      <p:ext uri="{BB962C8B-B14F-4D97-AF65-F5344CB8AC3E}">
        <p14:creationId xmlns:p14="http://schemas.microsoft.com/office/powerpoint/2010/main" val="4124632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F40D83-9AE4-6EDE-4800-2A72A48FD4A3}"/>
              </a:ext>
            </a:extLst>
          </p:cNvPr>
          <p:cNvSpPr>
            <a:spLocks noGrp="1"/>
          </p:cNvSpPr>
          <p:nvPr>
            <p:ph type="title"/>
          </p:nvPr>
        </p:nvSpPr>
        <p:spPr>
          <a:xfrm>
            <a:off x="838200" y="365125"/>
            <a:ext cx="9087998" cy="1325563"/>
          </a:xfrm>
        </p:spPr>
        <p:txBody>
          <a:bodyPr>
            <a:normAutofit/>
          </a:bodyPr>
          <a:lstStyle/>
          <a:p>
            <a:r>
              <a:rPr lang="en-GB" dirty="0"/>
              <a:t>PSHTML                 </a:t>
            </a:r>
            <a:r>
              <a:rPr lang="en-GB" dirty="0">
                <a:sym typeface="Wingdings" panose="05000000000000000000" pitchFamily="2" charset="2"/>
              </a:rPr>
              <a:t>       HTML</a:t>
            </a:r>
            <a:endParaRPr lang="en-GB" dirty="0"/>
          </a:p>
        </p:txBody>
      </p:sp>
      <p:sp>
        <p:nvSpPr>
          <p:cNvPr id="5" name="Content Placeholder 4">
            <a:extLst>
              <a:ext uri="{FF2B5EF4-FFF2-40B4-BE49-F238E27FC236}">
                <a16:creationId xmlns:a16="http://schemas.microsoft.com/office/drawing/2014/main" id="{4687895C-08E0-4A6C-AB0F-1E9427482DF6}"/>
              </a:ext>
            </a:extLst>
          </p:cNvPr>
          <p:cNvSpPr>
            <a:spLocks noGrp="1"/>
          </p:cNvSpPr>
          <p:nvPr>
            <p:ph sz="half" idx="1"/>
          </p:nvPr>
        </p:nvSpPr>
        <p:spPr>
          <a:xfrm>
            <a:off x="838199" y="1825625"/>
            <a:ext cx="6763440" cy="4351338"/>
          </a:xfrm>
        </p:spPr>
        <p:txBody>
          <a:bodyPr>
            <a:normAutofit/>
          </a:bodyPr>
          <a:lstStyle/>
          <a:p>
            <a:pPr marL="0" indent="0">
              <a:buNone/>
            </a:pPr>
            <a:r>
              <a:rPr lang="en-GB" sz="2400" b="0" dirty="0">
                <a:solidFill>
                  <a:srgbClr val="24292E"/>
                </a:solidFill>
                <a:effectLst/>
                <a:highlight>
                  <a:srgbClr val="FFFFFF"/>
                </a:highlight>
                <a:latin typeface="Consolas" panose="020B0609020204030204" pitchFamily="49" charset="0"/>
              </a:rPr>
              <a:t>h1 </a:t>
            </a:r>
            <a:r>
              <a:rPr lang="en-GB" sz="2400" b="0" dirty="0">
                <a:solidFill>
                  <a:srgbClr val="D73A49"/>
                </a:solidFill>
                <a:effectLst/>
                <a:highlight>
                  <a:srgbClr val="FFFFFF"/>
                </a:highlight>
                <a:latin typeface="Consolas" panose="020B0609020204030204" pitchFamily="49" charset="0"/>
              </a:rPr>
              <a:t>-</a:t>
            </a:r>
            <a:r>
              <a:rPr lang="en-GB" sz="2400" b="0" dirty="0">
                <a:solidFill>
                  <a:srgbClr val="24292E"/>
                </a:solidFill>
                <a:effectLst/>
                <a:highlight>
                  <a:srgbClr val="FFFFFF"/>
                </a:highlight>
                <a:latin typeface="Consolas" panose="020B0609020204030204" pitchFamily="49" charset="0"/>
              </a:rPr>
              <a:t>Content </a:t>
            </a:r>
            <a:r>
              <a:rPr lang="en-GB" sz="2400" b="0" dirty="0">
                <a:solidFill>
                  <a:srgbClr val="032F62"/>
                </a:solidFill>
                <a:effectLst/>
                <a:highlight>
                  <a:srgbClr val="FFFFFF"/>
                </a:highlight>
                <a:latin typeface="Consolas" panose="020B0609020204030204" pitchFamily="49" charset="0"/>
              </a:rPr>
              <a:t>'Hi </a:t>
            </a:r>
            <a:r>
              <a:rPr lang="en-GB" sz="2400" b="0" dirty="0" err="1">
                <a:solidFill>
                  <a:srgbClr val="032F62"/>
                </a:solidFill>
                <a:effectLst/>
                <a:highlight>
                  <a:srgbClr val="FFFFFF"/>
                </a:highlight>
                <a:latin typeface="Consolas" panose="020B0609020204030204" pitchFamily="49" charset="0"/>
              </a:rPr>
              <a:t>PSConfEU</a:t>
            </a:r>
            <a:r>
              <a:rPr lang="en-GB" sz="2400" b="0" dirty="0">
                <a:solidFill>
                  <a:srgbClr val="032F62"/>
                </a:solidFill>
                <a:effectLst/>
                <a:highlight>
                  <a:srgbClr val="FFFFFF"/>
                </a:highlight>
                <a:latin typeface="Consolas" panose="020B0609020204030204" pitchFamily="49" charset="0"/>
              </a:rPr>
              <a:t>'</a:t>
            </a:r>
          </a:p>
          <a:p>
            <a:pPr marL="0" indent="0">
              <a:buNone/>
            </a:pPr>
            <a:endParaRPr lang="en-GB" sz="2400" dirty="0">
              <a:solidFill>
                <a:srgbClr val="032F62"/>
              </a:solidFill>
              <a:highlight>
                <a:srgbClr val="FFFFFF"/>
              </a:highlight>
              <a:latin typeface="Consolas" panose="020B0609020204030204" pitchFamily="49" charset="0"/>
            </a:endParaRPr>
          </a:p>
          <a:p>
            <a:pPr marL="0" indent="0">
              <a:buNone/>
            </a:pPr>
            <a:r>
              <a:rPr lang="en-GB" sz="2400" b="0" dirty="0">
                <a:solidFill>
                  <a:srgbClr val="24292E"/>
                </a:solidFill>
                <a:effectLst/>
                <a:highlight>
                  <a:srgbClr val="FFFFFF"/>
                </a:highlight>
                <a:latin typeface="Consolas" panose="020B0609020204030204" pitchFamily="49" charset="0"/>
              </a:rPr>
              <a:t>p -Content </a:t>
            </a:r>
            <a:r>
              <a:rPr lang="en-GB" sz="2400" dirty="0">
                <a:solidFill>
                  <a:srgbClr val="032F62"/>
                </a:solidFill>
                <a:highlight>
                  <a:srgbClr val="FFFFFF"/>
                </a:highlight>
                <a:latin typeface="Consolas" panose="020B0609020204030204" pitchFamily="49" charset="0"/>
              </a:rPr>
              <a:t>'This is a paragraph’</a:t>
            </a:r>
          </a:p>
          <a:p>
            <a:pPr marL="0" indent="0">
              <a:buNone/>
            </a:pPr>
            <a:endParaRPr lang="en-GB" sz="2400" dirty="0">
              <a:solidFill>
                <a:srgbClr val="032F62"/>
              </a:solidFill>
              <a:highlight>
                <a:srgbClr val="FFFFFF"/>
              </a:highlight>
              <a:latin typeface="Consolas" panose="020B0609020204030204" pitchFamily="49" charset="0"/>
            </a:endParaRPr>
          </a:p>
          <a:p>
            <a:pPr marL="0" indent="0">
              <a:buNone/>
            </a:pPr>
            <a:r>
              <a:rPr lang="en-GB" sz="2400" dirty="0" err="1">
                <a:solidFill>
                  <a:srgbClr val="032F62"/>
                </a:solidFill>
                <a:latin typeface="Consolas" panose="020B0609020204030204" pitchFamily="49" charset="0"/>
              </a:rPr>
              <a:t>ConvertTo-PSHTMLTable</a:t>
            </a:r>
            <a:r>
              <a:rPr lang="en-GB" sz="2400" dirty="0">
                <a:solidFill>
                  <a:srgbClr val="032F62"/>
                </a:solidFill>
                <a:latin typeface="Consolas" panose="020B0609020204030204" pitchFamily="49" charset="0"/>
              </a:rPr>
              <a:t> -Object $data</a:t>
            </a:r>
            <a:endParaRPr lang="en-GB" sz="2400" dirty="0">
              <a:solidFill>
                <a:srgbClr val="032F62"/>
              </a:solidFill>
              <a:highlight>
                <a:srgbClr val="FFFFFF"/>
              </a:highlight>
              <a:latin typeface="Consolas" panose="020B0609020204030204" pitchFamily="49" charset="0"/>
            </a:endParaRPr>
          </a:p>
          <a:p>
            <a:pPr marL="0" indent="0">
              <a:buNone/>
            </a:pPr>
            <a:endParaRPr lang="en-GB" sz="2400" b="0" dirty="0">
              <a:solidFill>
                <a:srgbClr val="24292E"/>
              </a:solidFill>
              <a:effectLst/>
              <a:highlight>
                <a:srgbClr val="FFFFFF"/>
              </a:highlight>
              <a:latin typeface="Consolas" panose="020B0609020204030204" pitchFamily="49" charset="0"/>
            </a:endParaRPr>
          </a:p>
          <a:p>
            <a:pPr marL="0" indent="0">
              <a:buNone/>
            </a:pPr>
            <a:endParaRPr lang="en-GB" sz="2400" dirty="0"/>
          </a:p>
          <a:p>
            <a:pPr marL="0" indent="0">
              <a:buNone/>
            </a:pPr>
            <a:endParaRPr lang="en-GB" sz="2400" dirty="0"/>
          </a:p>
        </p:txBody>
      </p:sp>
      <p:sp>
        <p:nvSpPr>
          <p:cNvPr id="6" name="Content Placeholder 5">
            <a:extLst>
              <a:ext uri="{FF2B5EF4-FFF2-40B4-BE49-F238E27FC236}">
                <a16:creationId xmlns:a16="http://schemas.microsoft.com/office/drawing/2014/main" id="{1215ACDC-DFE5-5315-7EB8-42B93CE3419B}"/>
              </a:ext>
            </a:extLst>
          </p:cNvPr>
          <p:cNvSpPr>
            <a:spLocks noGrp="1"/>
          </p:cNvSpPr>
          <p:nvPr>
            <p:ph sz="half" idx="2"/>
          </p:nvPr>
        </p:nvSpPr>
        <p:spPr>
          <a:xfrm>
            <a:off x="7601638" y="1825624"/>
            <a:ext cx="4285562" cy="5692776"/>
          </a:xfrm>
        </p:spPr>
        <p:txBody>
          <a:bodyPr>
            <a:normAutofit/>
          </a:bodyPr>
          <a:lstStyle/>
          <a:p>
            <a:pPr marL="0" indent="0">
              <a:buNone/>
            </a:pPr>
            <a:r>
              <a:rPr lang="en-GB" sz="2400" dirty="0"/>
              <a:t>&lt;h1 &gt;Hi </a:t>
            </a:r>
            <a:r>
              <a:rPr lang="en-GB" sz="2400" dirty="0" err="1"/>
              <a:t>PSConfEU</a:t>
            </a:r>
            <a:r>
              <a:rPr lang="en-GB" sz="2400" dirty="0"/>
              <a:t>&lt;/h1&gt;</a:t>
            </a:r>
          </a:p>
          <a:p>
            <a:pPr marL="0" indent="0">
              <a:buNone/>
            </a:pPr>
            <a:endParaRPr lang="en-GB" sz="2400" dirty="0"/>
          </a:p>
          <a:p>
            <a:pPr marL="0" indent="0">
              <a:buNone/>
            </a:pPr>
            <a:r>
              <a:rPr lang="en-GB" sz="2400" dirty="0"/>
              <a:t>&lt;p &gt;This is a paragraph&lt;/p&gt;</a:t>
            </a:r>
          </a:p>
          <a:p>
            <a:pPr marL="0" indent="0">
              <a:buNone/>
            </a:pPr>
            <a:endParaRPr lang="en-GB" sz="2400" dirty="0"/>
          </a:p>
          <a:p>
            <a:pPr marL="0" indent="0">
              <a:buNone/>
            </a:pPr>
            <a:r>
              <a:rPr lang="en-GB" sz="2400" dirty="0"/>
              <a:t>&lt;Table &gt;</a:t>
            </a:r>
          </a:p>
          <a:p>
            <a:pPr marL="0" indent="0">
              <a:buNone/>
            </a:pPr>
            <a:r>
              <a:rPr lang="en-GB" sz="2400" dirty="0"/>
              <a:t>  &lt;</a:t>
            </a:r>
            <a:r>
              <a:rPr lang="en-GB" sz="2400" dirty="0" err="1"/>
              <a:t>thead</a:t>
            </a:r>
            <a:r>
              <a:rPr lang="en-GB" sz="2400" dirty="0"/>
              <a:t> &gt;</a:t>
            </a:r>
          </a:p>
          <a:p>
            <a:pPr marL="0" indent="0">
              <a:buNone/>
            </a:pPr>
            <a:r>
              <a:rPr lang="en-GB" sz="2400" dirty="0"/>
              <a:t>    &lt;tr &gt;</a:t>
            </a:r>
          </a:p>
          <a:p>
            <a:pPr marL="0" indent="0">
              <a:buNone/>
            </a:pPr>
            <a:r>
              <a:rPr lang="en-GB" sz="2400" dirty="0"/>
              <a:t>       &lt;</a:t>
            </a:r>
            <a:r>
              <a:rPr lang="en-GB" sz="2400" dirty="0" err="1"/>
              <a:t>th</a:t>
            </a:r>
            <a:r>
              <a:rPr lang="en-GB" sz="2400" dirty="0"/>
              <a:t> &gt;Age&lt;/</a:t>
            </a:r>
            <a:r>
              <a:rPr lang="en-GB" sz="2400" dirty="0" err="1"/>
              <a:t>th</a:t>
            </a:r>
            <a:r>
              <a:rPr lang="en-GB" sz="2400" dirty="0"/>
              <a:t>&gt;</a:t>
            </a:r>
          </a:p>
          <a:p>
            <a:pPr marL="0" indent="0">
              <a:buNone/>
            </a:pPr>
            <a:r>
              <a:rPr lang="en-GB" sz="2400" dirty="0"/>
              <a:t>       &lt;</a:t>
            </a:r>
            <a:r>
              <a:rPr lang="en-GB" sz="2400" dirty="0" err="1"/>
              <a:t>th</a:t>
            </a:r>
            <a:r>
              <a:rPr lang="en-GB" sz="2400" dirty="0"/>
              <a:t> &gt;Location&lt;/</a:t>
            </a:r>
            <a:r>
              <a:rPr lang="en-GB" sz="2400" dirty="0" err="1"/>
              <a:t>th</a:t>
            </a:r>
            <a:r>
              <a:rPr lang="en-GB" sz="2400" dirty="0"/>
              <a:t>&gt;</a:t>
            </a:r>
          </a:p>
          <a:p>
            <a:pPr marL="0" indent="0">
              <a:buNone/>
            </a:pPr>
            <a:r>
              <a:rPr lang="en-GB" sz="2400" dirty="0"/>
              <a:t>       &lt;</a:t>
            </a:r>
            <a:r>
              <a:rPr lang="en-GB" sz="2400" dirty="0" err="1"/>
              <a:t>th</a:t>
            </a:r>
            <a:r>
              <a:rPr lang="en-GB" sz="2400" dirty="0"/>
              <a:t>&gt;Name&lt;/</a:t>
            </a:r>
            <a:r>
              <a:rPr lang="en-GB" sz="2400" dirty="0" err="1"/>
              <a:t>th</a:t>
            </a:r>
            <a:r>
              <a:rPr lang="en-GB" sz="2400" dirty="0"/>
              <a:t>&gt;</a:t>
            </a:r>
          </a:p>
          <a:p>
            <a:pPr marL="0" indent="0">
              <a:buNone/>
            </a:pPr>
            <a:r>
              <a:rPr lang="en-GB" sz="2400" dirty="0"/>
              <a:t>    &lt;/tr&gt;…</a:t>
            </a:r>
          </a:p>
        </p:txBody>
      </p:sp>
      <p:sp>
        <p:nvSpPr>
          <p:cNvPr id="7" name="Title 3">
            <a:extLst>
              <a:ext uri="{FF2B5EF4-FFF2-40B4-BE49-F238E27FC236}">
                <a16:creationId xmlns:a16="http://schemas.microsoft.com/office/drawing/2014/main" id="{76BBB8BE-9A6B-1412-7D8C-802A51F91D6B}"/>
              </a:ext>
            </a:extLst>
          </p:cNvPr>
          <p:cNvSpPr txBox="1">
            <a:spLocks/>
          </p:cNvSpPr>
          <p:nvPr/>
        </p:nvSpPr>
        <p:spPr>
          <a:xfrm>
            <a:off x="800100" y="398176"/>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a:lstStyle>
          <a:p>
            <a:endParaRPr lang="en-GB" dirty="0"/>
          </a:p>
        </p:txBody>
      </p:sp>
      <p:sp>
        <p:nvSpPr>
          <p:cNvPr id="8" name="Title 3">
            <a:extLst>
              <a:ext uri="{FF2B5EF4-FFF2-40B4-BE49-F238E27FC236}">
                <a16:creationId xmlns:a16="http://schemas.microsoft.com/office/drawing/2014/main" id="{A9575DFF-2040-C715-DAD6-BD27F58727DE}"/>
              </a:ext>
            </a:extLst>
          </p:cNvPr>
          <p:cNvSpPr txBox="1">
            <a:spLocks/>
          </p:cNvSpPr>
          <p:nvPr/>
        </p:nvSpPr>
        <p:spPr>
          <a:xfrm>
            <a:off x="6172200" y="398176"/>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a:lstStyle>
          <a:p>
            <a:endParaRPr lang="en-GB" dirty="0"/>
          </a:p>
        </p:txBody>
      </p:sp>
      <p:sp>
        <p:nvSpPr>
          <p:cNvPr id="9" name="Title 3">
            <a:extLst>
              <a:ext uri="{FF2B5EF4-FFF2-40B4-BE49-F238E27FC236}">
                <a16:creationId xmlns:a16="http://schemas.microsoft.com/office/drawing/2014/main" id="{7A3E548D-3E49-8038-DFE8-A1F244DB3252}"/>
              </a:ext>
            </a:extLst>
          </p:cNvPr>
          <p:cNvSpPr txBox="1">
            <a:spLocks/>
          </p:cNvSpPr>
          <p:nvPr/>
        </p:nvSpPr>
        <p:spPr>
          <a:xfrm>
            <a:off x="6210300" y="365125"/>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a:lstStyle>
          <a:p>
            <a:endParaRPr lang="en-GB" dirty="0"/>
          </a:p>
        </p:txBody>
      </p:sp>
    </p:spTree>
    <p:extLst>
      <p:ext uri="{BB962C8B-B14F-4D97-AF65-F5344CB8AC3E}">
        <p14:creationId xmlns:p14="http://schemas.microsoft.com/office/powerpoint/2010/main" val="11184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dirty="0"/>
              <a:t>Useful Features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a:bodyPr>
          <a:lstStyle/>
          <a:p>
            <a:r>
              <a:rPr lang="en-GB" dirty="0"/>
              <a:t>PowerShell language:</a:t>
            </a:r>
          </a:p>
          <a:p>
            <a:pPr lvl="1"/>
            <a:r>
              <a:rPr lang="en-GB" dirty="0"/>
              <a:t>conditionals, loops, switches</a:t>
            </a:r>
          </a:p>
          <a:p>
            <a:pPr lvl="1"/>
            <a:endParaRPr lang="en-GB" dirty="0"/>
          </a:p>
          <a:p>
            <a:r>
              <a:rPr lang="en-GB" dirty="0"/>
              <a:t>To generate HTML</a:t>
            </a:r>
          </a:p>
          <a:p>
            <a:pPr lvl="1"/>
            <a:r>
              <a:rPr lang="en-GB" dirty="0"/>
              <a:t>Headings, lists, forms, tables, charts</a:t>
            </a:r>
          </a:p>
        </p:txBody>
      </p:sp>
    </p:spTree>
    <p:extLst>
      <p:ext uri="{BB962C8B-B14F-4D97-AF65-F5344CB8AC3E}">
        <p14:creationId xmlns:p14="http://schemas.microsoft.com/office/powerpoint/2010/main" val="2309655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477980" y="4872922"/>
            <a:ext cx="4235335" cy="1208141"/>
          </a:xfrm>
        </p:spPr>
        <p:txBody>
          <a:bodyPr vert="horz" lIns="91440" tIns="45720" rIns="91440" bIns="45720" rtlCol="0">
            <a:normAutofit/>
          </a:bodyPr>
          <a:lstStyle/>
          <a:p>
            <a:r>
              <a:rPr lang="en-US" sz="2000" dirty="0">
                <a:solidFill>
                  <a:schemeClr val="tx1"/>
                </a:solidFill>
              </a:rPr>
              <a:t>         </a:t>
            </a:r>
            <a:r>
              <a:rPr lang="en-US" sz="2000" dirty="0" err="1">
                <a:solidFill>
                  <a:schemeClr val="tx1"/>
                </a:solidFill>
              </a:rPr>
              <a:t>jpomfret</a:t>
            </a:r>
            <a:r>
              <a:rPr lang="en-US" sz="2000" dirty="0">
                <a:solidFill>
                  <a:schemeClr val="tx1"/>
                </a:solidFill>
              </a:rPr>
              <a:t>/</a:t>
            </a:r>
            <a:r>
              <a:rPr lang="en-US" sz="2000" dirty="0" err="1">
                <a:solidFill>
                  <a:schemeClr val="tx1"/>
                </a:solidFill>
              </a:rPr>
              <a:t>PSHTMLReports</a:t>
            </a:r>
            <a:endParaRPr lang="en-US" sz="2000" dirty="0">
              <a:solidFill>
                <a:schemeClr val="tx1"/>
              </a:solidFill>
            </a:endParaRPr>
          </a:p>
          <a:p>
            <a:endParaRPr lang="en-US" sz="2000" kern="1200" dirty="0">
              <a:solidFill>
                <a:schemeClr val="tx1"/>
              </a:solidFill>
              <a:latin typeface="+mn-lt"/>
              <a:ea typeface="+mn-ea"/>
              <a:cs typeface="+mn-cs"/>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person and person standing next to a computer screen&#10;&#10;Description automatically generated">
            <a:extLst>
              <a:ext uri="{FF2B5EF4-FFF2-40B4-BE49-F238E27FC236}">
                <a16:creationId xmlns:a16="http://schemas.microsoft.com/office/drawing/2014/main" id="{6CA90A00-5759-5F57-412B-9E6A8592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661662"/>
            <a:ext cx="6408836" cy="5383424"/>
          </a:xfrm>
          <a:prstGeom prst="rect">
            <a:avLst/>
          </a:prstGeom>
        </p:spPr>
      </p:pic>
      <p:pic>
        <p:nvPicPr>
          <p:cNvPr id="1026" name="Picture 2" descr="GitHub Logomark">
            <a:extLst>
              <a:ext uri="{FF2B5EF4-FFF2-40B4-BE49-F238E27FC236}">
                <a16:creationId xmlns:a16="http://schemas.microsoft.com/office/drawing/2014/main" id="{41764DF6-CD08-A4A4-5462-DF9B635D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20" y="4785631"/>
            <a:ext cx="509847" cy="50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25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D1604A8-4C6B-70F8-7EDF-29738E82B19A}"/>
              </a:ext>
            </a:extLst>
          </p:cNvPr>
          <p:cNvPicPr>
            <a:picLocks noChangeAspect="1"/>
          </p:cNvPicPr>
          <p:nvPr/>
        </p:nvPicPr>
        <p:blipFill>
          <a:blip r:embed="rId2"/>
          <a:stretch>
            <a:fillRect/>
          </a:stretch>
        </p:blipFill>
        <p:spPr>
          <a:xfrm>
            <a:off x="9782054" y="1875695"/>
            <a:ext cx="2256430" cy="5014289"/>
          </a:xfrm>
          <a:prstGeom prst="rect">
            <a:avLst/>
          </a:prstGeom>
        </p:spPr>
      </p:pic>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4" name="Picture 3" descr="A computer with people sitting on it&#10;&#10;Description automatically generated">
            <a:extLst>
              <a:ext uri="{FF2B5EF4-FFF2-40B4-BE49-F238E27FC236}">
                <a16:creationId xmlns:a16="http://schemas.microsoft.com/office/drawing/2014/main" id="{A58555CD-D8D3-2FBA-4622-DC21B57A0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684" y="1334842"/>
            <a:ext cx="7321931" cy="4188315"/>
          </a:xfrm>
          <a:prstGeom prst="rect">
            <a:avLst/>
          </a:prstGeom>
        </p:spPr>
      </p:pic>
      <p:sp>
        <p:nvSpPr>
          <p:cNvPr id="7" name="Text Placeholder 4">
            <a:extLst>
              <a:ext uri="{FF2B5EF4-FFF2-40B4-BE49-F238E27FC236}">
                <a16:creationId xmlns:a16="http://schemas.microsoft.com/office/drawing/2014/main" id="{7D1047F2-4FCC-87B6-3F0D-E2BA38B1BBBA}"/>
              </a:ext>
            </a:extLst>
          </p:cNvPr>
          <p:cNvSpPr>
            <a:spLocks noGrp="1"/>
          </p:cNvSpPr>
          <p:nvPr>
            <p:ph type="body" idx="1"/>
          </p:nvPr>
        </p:nvSpPr>
        <p:spPr>
          <a:xfrm>
            <a:off x="153516" y="5313543"/>
            <a:ext cx="4235335" cy="422556"/>
          </a:xfrm>
        </p:spPr>
        <p:txBody>
          <a:bodyPr vert="horz" lIns="91440" tIns="45720" rIns="91440" bIns="45720" rtlCol="0">
            <a:normAutofit/>
          </a:bodyPr>
          <a:lstStyle/>
          <a:p>
            <a:r>
              <a:rPr lang="en-US" sz="2000" dirty="0">
                <a:solidFill>
                  <a:schemeClr val="tx1"/>
                </a:solidFill>
              </a:rPr>
              <a:t>         </a:t>
            </a:r>
            <a:r>
              <a:rPr lang="en-US" sz="2000" dirty="0" err="1">
                <a:solidFill>
                  <a:schemeClr val="tx1"/>
                </a:solidFill>
              </a:rPr>
              <a:t>jpomfret</a:t>
            </a:r>
            <a:r>
              <a:rPr lang="en-US" sz="2000" dirty="0">
                <a:solidFill>
                  <a:schemeClr val="tx1"/>
                </a:solidFill>
              </a:rPr>
              <a:t>/</a:t>
            </a:r>
            <a:r>
              <a:rPr lang="en-US" sz="2000" dirty="0" err="1">
                <a:solidFill>
                  <a:schemeClr val="tx1"/>
                </a:solidFill>
              </a:rPr>
              <a:t>PSHTMLReports</a:t>
            </a:r>
            <a:endParaRPr lang="en-US" sz="2000" dirty="0">
              <a:solidFill>
                <a:schemeClr val="tx1"/>
              </a:solidFill>
            </a:endParaRPr>
          </a:p>
          <a:p>
            <a:endParaRPr lang="en-US" sz="2000" kern="1200" dirty="0">
              <a:solidFill>
                <a:schemeClr val="tx1"/>
              </a:solidFill>
              <a:latin typeface="+mn-lt"/>
              <a:ea typeface="+mn-ea"/>
              <a:cs typeface="+mn-cs"/>
            </a:endParaRPr>
          </a:p>
          <a:p>
            <a:endParaRPr lang="en-US" sz="2000" kern="1200" dirty="0">
              <a:solidFill>
                <a:schemeClr val="tx1"/>
              </a:solidFill>
              <a:latin typeface="+mn-lt"/>
              <a:ea typeface="+mn-ea"/>
              <a:cs typeface="+mn-cs"/>
            </a:endParaRPr>
          </a:p>
        </p:txBody>
      </p:sp>
      <p:pic>
        <p:nvPicPr>
          <p:cNvPr id="8" name="Picture 2" descr="GitHub Logomark">
            <a:extLst>
              <a:ext uri="{FF2B5EF4-FFF2-40B4-BE49-F238E27FC236}">
                <a16:creationId xmlns:a16="http://schemas.microsoft.com/office/drawing/2014/main" id="{6F1E53EB-98C9-7C77-2322-8D6D53C09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356" y="5226251"/>
            <a:ext cx="509847" cy="50984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1541CA9-7C04-7DBC-961E-81DEEB8031D2}"/>
              </a:ext>
            </a:extLst>
          </p:cNvPr>
          <p:cNvSpPr txBox="1"/>
          <p:nvPr/>
        </p:nvSpPr>
        <p:spPr>
          <a:xfrm>
            <a:off x="653203" y="5895070"/>
            <a:ext cx="6098458" cy="707886"/>
          </a:xfrm>
          <a:prstGeom prst="rect">
            <a:avLst/>
          </a:prstGeom>
          <a:noFill/>
        </p:spPr>
        <p:txBody>
          <a:bodyPr wrap="square">
            <a:spAutoFit/>
          </a:bodyPr>
          <a:lstStyle/>
          <a:p>
            <a:r>
              <a:rPr lang="en-US" sz="2000" dirty="0">
                <a:hlinkClick r:id="rId5"/>
              </a:rPr>
              <a:t>jpomfret7@gmail.com</a:t>
            </a:r>
            <a:endParaRPr lang="en-US" sz="2000" dirty="0"/>
          </a:p>
          <a:p>
            <a:r>
              <a:rPr lang="en-US" sz="2000" dirty="0"/>
              <a:t>linkedin.com/in/</a:t>
            </a:r>
            <a:r>
              <a:rPr lang="en-US" sz="2000" dirty="0" err="1"/>
              <a:t>jpomfret</a:t>
            </a:r>
            <a:r>
              <a:rPr lang="en-US" sz="2000" dirty="0"/>
              <a:t>/</a:t>
            </a:r>
          </a:p>
        </p:txBody>
      </p:sp>
      <p:cxnSp>
        <p:nvCxnSpPr>
          <p:cNvPr id="13" name="Straight Arrow Connector 12">
            <a:extLst>
              <a:ext uri="{FF2B5EF4-FFF2-40B4-BE49-F238E27FC236}">
                <a16:creationId xmlns:a16="http://schemas.microsoft.com/office/drawing/2014/main" id="{98525796-5E43-405B-A75E-DE64CD5A953A}"/>
              </a:ext>
            </a:extLst>
          </p:cNvPr>
          <p:cNvCxnSpPr>
            <a:cxnSpLocks/>
          </p:cNvCxnSpPr>
          <p:nvPr/>
        </p:nvCxnSpPr>
        <p:spPr>
          <a:xfrm flipV="1">
            <a:off x="-2119162" y="6381299"/>
            <a:ext cx="1960729" cy="166508"/>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348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4883 0.00834 L 0.86237 -0.10578 " pathEditMode="relative" rAng="0" ptsTypes="AA">
                                      <p:cBhvr>
                                        <p:cTn id="10" dur="2000" fill="hold"/>
                                        <p:tgtEl>
                                          <p:spTgt spid="13"/>
                                        </p:tgtEl>
                                        <p:attrNameLst>
                                          <p:attrName>ppt_x</p:attrName>
                                          <p:attrName>ppt_y</p:attrName>
                                        </p:attrNameLst>
                                      </p:cBhvr>
                                      <p:rCtr x="45560"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57395"/>
            <a:ext cx="9144000" cy="1287793"/>
          </a:xfrm>
          <a:prstGeom prst="rect">
            <a:avLst/>
          </a:prstGeom>
        </p:spPr>
        <p:txBody>
          <a:bodyPr>
            <a:normAutofit/>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Jess Pomfret</a:t>
            </a:r>
          </a:p>
          <a:p>
            <a:r>
              <a:rPr lang="en-GB" sz="2800" b="1" i="1" dirty="0">
                <a:latin typeface="Segoe UI" panose="020B0502040204020203" pitchFamily="34" charset="0"/>
                <a:cs typeface="Segoe UI" panose="020B0502040204020203" pitchFamily="34" charset="0"/>
              </a:rPr>
              <a:t>Creating beautiful reports with the PSHTML module</a:t>
            </a:r>
            <a:endParaRPr lang="en-US" b="1" i="1" dirty="0">
              <a:latin typeface="Segoe UI" panose="020B0502040204020203" pitchFamily="34" charset="0"/>
              <a:cs typeface="Segoe UI" panose="020B0502040204020203" pitchFamily="34" charset="0"/>
            </a:endParaRPr>
          </a:p>
          <a:p>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GB" sz="6000" b="1" dirty="0">
                <a:solidFill>
                  <a:srgbClr val="346296"/>
                </a:solidFill>
                <a:latin typeface="Segoe UI Light" panose="020B0502040204020203" pitchFamily="34" charset="0"/>
                <a:cs typeface="Segoe UI Light" panose="020B0502040204020203" pitchFamily="34" charset="0"/>
              </a:rPr>
              <a:t>Next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Jess Pomfret</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GB" sz="6000" b="1" dirty="0">
                <a:solidFill>
                  <a:srgbClr val="346296"/>
                </a:solidFill>
                <a:latin typeface="+mn-lt"/>
              </a:rPr>
              <a:t>Creating beautiful reports with the PSHTML module</a:t>
            </a: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customXml/itemProps3.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1087</Words>
  <Application>Microsoft Office PowerPoint</Application>
  <PresentationFormat>Widescreen</PresentationFormat>
  <Paragraphs>134</Paragraphs>
  <Slides>17</Slides>
  <Notes>8</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17</vt:i4>
      </vt:variant>
    </vt:vector>
  </HeadingPairs>
  <TitlesOfParts>
    <vt:vector size="29" baseType="lpstr">
      <vt:lpstr>Aptos</vt:lpstr>
      <vt:lpstr>Arial</vt:lpstr>
      <vt:lpstr>Calibri</vt:lpstr>
      <vt:lpstr>Consolas</vt:lpstr>
      <vt:lpstr>Segoe UI</vt:lpstr>
      <vt:lpstr>Segoe UI Light</vt:lpstr>
      <vt:lpstr>Stencil</vt:lpstr>
      <vt:lpstr>Wingdings</vt:lpstr>
      <vt:lpstr>Title</vt:lpstr>
      <vt:lpstr>Blank</vt:lpstr>
      <vt:lpstr>Speaker's slide</vt:lpstr>
      <vt:lpstr>Content</vt:lpstr>
      <vt:lpstr>README</vt:lpstr>
      <vt:lpstr>Instructions</vt:lpstr>
      <vt:lpstr>Instruction (Continued)</vt:lpstr>
      <vt:lpstr>Next Up:</vt:lpstr>
      <vt:lpstr>3</vt:lpstr>
      <vt:lpstr>2</vt:lpstr>
      <vt:lpstr>1</vt:lpstr>
      <vt:lpstr>Creating beautiful reports with the PSHTML module</vt:lpstr>
      <vt:lpstr>Many thanks to our sponsors:</vt:lpstr>
      <vt:lpstr>Jess Pomfret (she/her)</vt:lpstr>
      <vt:lpstr>Get-Process | ConvertTo-Html | Out-File .\processes.html </vt:lpstr>
      <vt:lpstr>Creating                     reports with the PSHTML module</vt:lpstr>
      <vt:lpstr>PSHTML</vt:lpstr>
      <vt:lpstr>PSHTML                        HTML</vt:lpstr>
      <vt:lpstr>Useful Features</vt:lpstr>
      <vt:lpstr>Demos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README</dc:title>
  <dc:creator/>
  <cp:lastModifiedBy/>
  <cp:revision>2</cp:revision>
  <dcterms:created xsi:type="dcterms:W3CDTF">2024-03-26T13:08:23Z</dcterms:created>
  <dcterms:modified xsi:type="dcterms:W3CDTF">2024-06-25T09:44:04Z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